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761163" cy="99425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6453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2097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6377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74878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1611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3793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33379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7682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4532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2595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6567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4276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4226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6088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5394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2541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10F67-5520-46EE-B59C-EBB08A52D1DC}" type="datetimeFigureOut">
              <a:rPr lang="lt-LT" smtClean="0"/>
              <a:t>2022-02-21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08D3700-347F-46AB-8319-AFB7E25C4B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4201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SKUODO PRANCIŠKAUS ŽADEIKIO GIMNAZIJA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lt-LT" sz="49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2020-2021 mokslo metų </a:t>
            </a:r>
          </a:p>
          <a:p>
            <a:pPr marL="0" indent="0" algn="ctr">
              <a:buNone/>
            </a:pPr>
            <a:r>
              <a:rPr lang="lt-LT" sz="49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GIMNAZIJOS </a:t>
            </a:r>
          </a:p>
          <a:p>
            <a:pPr marL="0" indent="0" algn="ctr">
              <a:buNone/>
            </a:pPr>
            <a:r>
              <a:rPr lang="lt-LT" sz="49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ĮSIVERTINIMO </a:t>
            </a:r>
            <a:r>
              <a:rPr lang="lt-LT" sz="49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IR </a:t>
            </a:r>
            <a:r>
              <a:rPr lang="lt-LT" sz="49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PAŽANGOS</a:t>
            </a:r>
          </a:p>
          <a:p>
            <a:pPr marL="0" indent="0" algn="ctr">
              <a:buNone/>
            </a:pPr>
            <a:r>
              <a:rPr lang="lt-LT" sz="49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MOKYTOJŲ APKLAUSOS </a:t>
            </a:r>
            <a:r>
              <a:rPr lang="lt-LT" sz="49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REZULTATAI</a:t>
            </a:r>
          </a:p>
          <a:p>
            <a:pPr marL="0" indent="0" algn="ctr">
              <a:buNone/>
            </a:pPr>
            <a:endParaRPr lang="lt-LT" sz="4900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lt-LT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2022 m. sausis</a:t>
            </a:r>
            <a:endParaRPr lang="lt-LT" sz="1800" dirty="0"/>
          </a:p>
        </p:txBody>
      </p:sp>
    </p:spTree>
    <p:extLst>
      <p:ext uri="{BB962C8B-B14F-4D97-AF65-F5344CB8AC3E}">
        <p14:creationId xmlns:p14="http://schemas.microsoft.com/office/powerpoint/2010/main" val="604164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sritis. LYDERYSTĖ IR VADYBA</a:t>
            </a:r>
            <a:endParaRPr lang="lt-LT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500" y="1993900"/>
            <a:ext cx="9296400" cy="396693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aukščiausios vertės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 tariamės dėl mokyklos vizijos, tikslų ir veiklos prioritetų.       3,76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Mūsų vadovai siekia, kad mokykla keistųsi, tobulėtų.                      3,76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Mokytojai ir administracija nuolat mokosi ir ugdo savo profesinį meistriškumą.                                                                                     3,76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Įgyvendinant mokyklos susitarimus dalyvauja visi mokyklos mokytojai.                                                                                              3,64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Mokyklos ištekliai naudojami lanksčiai, tikslingai ir kūrybingai.      3,56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86876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1280890"/>
          </a:xfrm>
        </p:spPr>
        <p:txBody>
          <a:bodyPr>
            <a:normAutofit/>
          </a:bodyPr>
          <a:lstStyle/>
          <a:p>
            <a:pPr algn="ctr"/>
            <a:r>
              <a:rPr lang="lt-LT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sritis. LYDERYSTĖ IR VADYBA</a:t>
            </a:r>
            <a:endParaRPr lang="lt-LT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1" y="2133600"/>
            <a:ext cx="10274299" cy="43561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žemiausios vertės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Tėvai yra aktyvūs mokyklos gyvenimo dalyviai.                       2,76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Mūsų mokyklos vizija dera su mūsų miesto strategija.              3,04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Mūsų mokykla ieško įvairių naujų socialinių ryšių.                   3,28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Aš keliu aukštus reikalavimus sau.                                             3,28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Aš moku suplanuoti ir vesti gerą pamoką.                                  3,32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863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REKOMENDACIJOS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44" y="2011051"/>
            <a:ext cx="10502900" cy="4051300"/>
          </a:xfrm>
        </p:spPr>
        <p:txBody>
          <a:bodyPr>
            <a:normAutofit fontScale="85000" lnSpcReduction="10000"/>
          </a:bodyPr>
          <a:lstStyle/>
          <a:p>
            <a:endParaRPr lang="lt-LT" dirty="0" smtClean="0"/>
          </a:p>
          <a:p>
            <a:pPr marL="0" indent="0">
              <a:buNone/>
            </a:pPr>
            <a:r>
              <a:rPr lang="lt-LT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UGDYMO(SI) ORGANIZAVIMAS</a:t>
            </a:r>
          </a:p>
          <a:p>
            <a:pPr marL="0" indent="0">
              <a:buNone/>
            </a:pPr>
            <a:r>
              <a:rPr lang="lt-LT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Įvairovė</a:t>
            </a:r>
          </a:p>
          <a:p>
            <a:pPr marL="0" indent="0" algn="just">
              <a:buNone/>
            </a:pPr>
            <a:r>
              <a:rPr lang="lt-LT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Kiekvienam mokiniui sudaroma galimybė patirti įvairius mokymosi būdus ir formas, išbandyti įvairių rūšių užduotis ir kuo įvairesnes veiklas įvairiuose kontekstuose ( mokykloje, bibliotekose, gamtoje ir kt. ). Derinamas individualus, </a:t>
            </a:r>
            <a:r>
              <a:rPr lang="lt-LT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partneriškas</a:t>
            </a:r>
            <a:r>
              <a:rPr lang="lt-LT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grupinis, visos klasės mokymasis.</a:t>
            </a:r>
            <a:endParaRPr lang="lt-LT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77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1280890"/>
          </a:xfrm>
        </p:spPr>
        <p:txBody>
          <a:bodyPr>
            <a:normAutofit/>
          </a:bodyPr>
          <a:lstStyle/>
          <a:p>
            <a:pPr algn="ctr"/>
            <a:r>
              <a:rPr lang="lt-L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Bendra </a:t>
            </a:r>
            <a:r>
              <a:rPr lang="lt-LT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informacija </a:t>
            </a:r>
            <a:r>
              <a:rPr lang="lt-L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apie </a:t>
            </a:r>
            <a:r>
              <a:rPr lang="lt-LT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apklausą</a:t>
            </a:r>
            <a:endParaRPr lang="lt-LT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133600"/>
            <a:ext cx="10209212" cy="377762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lt-LT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 viso pakviestų dalyvių skaičius    32</a:t>
            </a:r>
          </a:p>
          <a:p>
            <a:pPr marL="457200" indent="-457200">
              <a:buAutoNum type="arabicPeriod"/>
            </a:pPr>
            <a:r>
              <a:rPr lang="lt-LT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Visiškai atsakyti klausimynai           25- 78,1%</a:t>
            </a:r>
          </a:p>
          <a:p>
            <a:pPr marL="457200" indent="-457200">
              <a:buAutoNum type="arabicPeriod"/>
            </a:pPr>
            <a:r>
              <a:rPr lang="lt-LT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Grįžusių klausimynų kvota               25</a:t>
            </a:r>
          </a:p>
          <a:p>
            <a:pPr marL="457200" indent="-457200">
              <a:buAutoNum type="arabicPeriod"/>
            </a:pPr>
            <a:r>
              <a:rPr lang="lt-LT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 dalies atsakytas klausimynas           0</a:t>
            </a:r>
          </a:p>
          <a:p>
            <a:endParaRPr lang="lt-LT" sz="4000" dirty="0"/>
          </a:p>
        </p:txBody>
      </p:sp>
    </p:spTree>
    <p:extLst>
      <p:ext uri="{BB962C8B-B14F-4D97-AF65-F5344CB8AC3E}">
        <p14:creationId xmlns:p14="http://schemas.microsoft.com/office/powerpoint/2010/main" val="2346598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1" y="624110"/>
            <a:ext cx="9713912" cy="1280890"/>
          </a:xfrm>
        </p:spPr>
        <p:txBody>
          <a:bodyPr>
            <a:normAutofit/>
          </a:bodyPr>
          <a:lstStyle/>
          <a:p>
            <a:pPr algn="ctr"/>
            <a:r>
              <a:rPr lang="lt-LT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Mokytojai </a:t>
            </a:r>
            <a:r>
              <a:rPr lang="lt-LT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analizavę apklausą</a:t>
            </a:r>
            <a:endParaRPr lang="lt-LT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lt-LT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Daiva Veisienė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Daina </a:t>
            </a:r>
            <a:r>
              <a:rPr lang="lt-LT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Markauskienė</a:t>
            </a:r>
            <a:endParaRPr lang="lt-LT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lt-LT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Danutė Kazlauskienė</a:t>
            </a:r>
          </a:p>
          <a:p>
            <a:pPr marL="457200" indent="-457200">
              <a:buFont typeface="+mj-lt"/>
              <a:buAutoNum type="arabicPeriod"/>
            </a:pPr>
            <a:endParaRPr lang="lt-LT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50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sritis. REZULTATAI </a:t>
            </a:r>
            <a:endParaRPr lang="lt-LT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0" y="2133600"/>
            <a:ext cx="10922000" cy="43180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lt-LT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aukščiausios </a:t>
            </a:r>
            <a:r>
              <a:rPr lang="lt-LT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vertės</a:t>
            </a:r>
          </a:p>
          <a:p>
            <a:pPr marL="514350" indent="-514350">
              <a:buAutoNum type="arabicPeriod"/>
            </a:pP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Mokykloje nuolat analizuojami mokinių mokymosi pasiekimų rezultatai.   3,76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514350" indent="-514350">
              <a:buAutoNum type="arabicPeriod"/>
            </a:pP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Mokykloje stebimas ir apmąstomas mokyklos indėlis į mokinių pažangą.   3,68</a:t>
            </a:r>
          </a:p>
          <a:p>
            <a:pPr marL="514350" indent="-514350">
              <a:buAutoNum type="arabicPeriod"/>
            </a:pP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Mokykla sistemingai, remiantis įrodymais, informuoja visus suinteresuotuosius apie mokinių pažangą ir pasiekimus.                                                              3,68</a:t>
            </a:r>
          </a:p>
          <a:p>
            <a:pPr marL="514350" indent="-514350">
              <a:buAutoNum type="arabicPeriod"/>
            </a:pP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Ugdymo procesas gindžiamas mokinių mokymosi sunkumų diagnozavimu laiku.           3,44</a:t>
            </a:r>
          </a:p>
          <a:p>
            <a:pPr marL="514350" indent="-514350">
              <a:buAutoNum type="arabicPeriod"/>
            </a:pP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Ugdymo proceso tobulinimas grindžiamas mokinių mokymosi pasiekimų ir pažangos diagnozavimu.                                                                                   3,36</a:t>
            </a:r>
            <a:endParaRPr lang="lt-LT" sz="3100" dirty="0"/>
          </a:p>
        </p:txBody>
      </p:sp>
    </p:spTree>
    <p:extLst>
      <p:ext uri="{BB962C8B-B14F-4D97-AF65-F5344CB8AC3E}">
        <p14:creationId xmlns:p14="http://schemas.microsoft.com/office/powerpoint/2010/main" val="217731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sritis. REZULTATAI </a:t>
            </a:r>
            <a:endParaRPr lang="lt-LT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900" y="2133600"/>
            <a:ext cx="10477500" cy="41910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lt-LT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žemiausios </a:t>
            </a:r>
            <a:r>
              <a:rPr lang="lt-LT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vertės</a:t>
            </a:r>
          </a:p>
          <a:p>
            <a:pPr marL="0" indent="0">
              <a:buNone/>
            </a:pP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Kiekvienas mokinys yra atradęs sau tinkamos ir sėkmingos veiklos sritį.     2,44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Mūsų mokyklos mokiniai daro pažangą visose ugdymo srityse.                   2,56</a:t>
            </a:r>
          </a:p>
          <a:p>
            <a:pPr marL="0" indent="0">
              <a:buNone/>
            </a:pP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Mokiniai geba projektuoti savo tolesnį mokymąsi.                                        2,68</a:t>
            </a:r>
          </a:p>
          <a:p>
            <a:pPr marL="0" indent="0">
              <a:buNone/>
            </a:pP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Kiekvienas mokinys turi išskirtinių pasiekimų.                                              2.76</a:t>
            </a:r>
          </a:p>
          <a:p>
            <a:pPr marL="0" indent="0">
              <a:buNone/>
            </a:pP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Mokiniai nebijo mokymosi iššūkių.                                                                2.8</a:t>
            </a:r>
            <a:endParaRPr lang="lt-LT" sz="3100" dirty="0"/>
          </a:p>
        </p:txBody>
      </p:sp>
    </p:spTree>
    <p:extLst>
      <p:ext uri="{BB962C8B-B14F-4D97-AF65-F5344CB8AC3E}">
        <p14:creationId xmlns:p14="http://schemas.microsoft.com/office/powerpoint/2010/main" val="52344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1" y="624110"/>
            <a:ext cx="9713912" cy="1280890"/>
          </a:xfrm>
        </p:spPr>
        <p:txBody>
          <a:bodyPr>
            <a:noAutofit/>
          </a:bodyPr>
          <a:lstStyle/>
          <a:p>
            <a:pPr algn="ctr"/>
            <a:r>
              <a:rPr lang="lt-LT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sritis. UGDYMAS IR MOKINIŲ PATIRTYS</a:t>
            </a:r>
            <a:endParaRPr lang="lt-LT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8600" y="2133600"/>
            <a:ext cx="10006012" cy="377762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aukščiausios vertės</a:t>
            </a:r>
          </a:p>
          <a:p>
            <a:pPr marL="0" indent="0"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1.Formuluodamas pamokos uždavinius aš visada atsižvelgiu į mokinių patirtį, individualias mokymosi galimybes klasės kontekste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3,56</a:t>
            </a:r>
          </a:p>
          <a:p>
            <a:pPr marL="0" indent="0"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Mokyklos ugdymo plane yra aptarta / numatyta galimybė organizuoti integruotas pamokas, projektus ir kitas netradicines veiklas, kurios padeda siekti išsikeltų ugdymo tikslų.                     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3,56</a:t>
            </a:r>
          </a:p>
          <a:p>
            <a:pPr marL="0" indent="0"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Kilus įvairiems sunkumams mokykloje, mūsų mokiniai visada sulaukia pagalbos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      3,56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Pamokose leidžiu mokiniams klysti ir mokytis iš klaidų. 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3,56</a:t>
            </a:r>
          </a:p>
          <a:p>
            <a:pPr marL="0" indent="0"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Skatinu mokinius tobulėti.                                            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3,56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1089119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1" y="624110"/>
            <a:ext cx="10056812" cy="1280890"/>
          </a:xfrm>
        </p:spPr>
        <p:txBody>
          <a:bodyPr>
            <a:noAutofit/>
          </a:bodyPr>
          <a:lstStyle/>
          <a:p>
            <a:pPr algn="ctr"/>
            <a:r>
              <a:rPr lang="lt-LT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SRITIS. UGDYMAS IR MOKINIŲ PATIRTYS</a:t>
            </a:r>
            <a:endParaRPr lang="lt-LT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9900" y="2133600"/>
            <a:ext cx="9764712" cy="377762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lt-L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žemiausios </a:t>
            </a: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vertės</a:t>
            </a:r>
          </a:p>
          <a:p>
            <a:pPr marL="0" indent="0">
              <a:buNone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Mokiniai geba savarankiškai konstruoti savo supratimą, žinias.  2,84</a:t>
            </a:r>
          </a:p>
          <a:p>
            <a:pPr marL="0" indent="0">
              <a:buNone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Tvarkaraščiai yra patogūs mokiniams.                                          3,0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Mokiniai geba tinkamai spręsi savo mokymosi problemas.          3,0</a:t>
            </a:r>
          </a:p>
          <a:p>
            <a:pPr marL="0" indent="0">
              <a:buNone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Mokiniai moka išreikšti savo idėjas.                                              3,0                                                </a:t>
            </a:r>
          </a:p>
          <a:p>
            <a:pPr marL="0" indent="0">
              <a:buNone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Mokiniai pamokoje geba kelti mokymosi tikslus.                         3,12   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52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 algn="ctr"/>
            <a:r>
              <a:rPr lang="lt-LT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sritis. UGDYMO(SI) APLINKOS</a:t>
            </a:r>
            <a:endParaRPr lang="lt-LT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501" y="2133600"/>
            <a:ext cx="9663111" cy="377762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aukščiausios vertės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Mokyklos patalpos dekoruojamos mokinių darbais.                  3,6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Mokyklos aplinka skatina mokytis, nes yra estetiška ir jauki.   3,52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Mokykloje yra galimybė naudotis man reikalinga įranga ir priemonėmis.                                                                              3,36                                                                                  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Aš taikau įvairias priemones mokinių ugdymui.                        3,36</a:t>
            </a:r>
          </a:p>
          <a:p>
            <a:pPr marL="514350" indent="-514350">
              <a:buAutoNum type="arabicPeriod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Mokytojai įtraukia mokinius ir tėvus į mokyklos erdvių kūrimą ir puošimą.                                                                                      3,32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511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501" y="624110"/>
            <a:ext cx="9536112" cy="1280890"/>
          </a:xfrm>
        </p:spPr>
        <p:txBody>
          <a:bodyPr>
            <a:normAutofit/>
          </a:bodyPr>
          <a:lstStyle/>
          <a:p>
            <a:pPr algn="ctr"/>
            <a:r>
              <a:rPr lang="lt-LT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sritis. UGDYMO(SI) APLINKOS</a:t>
            </a:r>
            <a:endParaRPr lang="lt-LT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2133600"/>
            <a:ext cx="10031411" cy="4394200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lt-LT" sz="1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žemiausios vertės</a:t>
            </a:r>
          </a:p>
          <a:p>
            <a:pPr marL="0" indent="0">
              <a:buNone/>
            </a:pPr>
            <a:r>
              <a:rPr lang="lt-LT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Dalykų turinį analizuoju ne mokykloje vedamomis edukacijomis.                 2,76</a:t>
            </a:r>
          </a:p>
          <a:p>
            <a:pPr marL="0" indent="0">
              <a:buNone/>
            </a:pPr>
            <a:r>
              <a:rPr lang="lt-LT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Aš vedu pamokas ne tik klasėse, bet ir kitose mokyklos erdvėse.                  2,8</a:t>
            </a:r>
          </a:p>
          <a:p>
            <a:pPr marL="0" indent="0">
              <a:buNone/>
            </a:pPr>
            <a:r>
              <a:rPr lang="lt-LT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Virtualias aplinkas parenku tikslingai, kad mokymasis būtų patrauklesnis ir įvairiapusiškesnis.                                                                                                3,04</a:t>
            </a:r>
          </a:p>
          <a:p>
            <a:pPr marL="0" indent="0">
              <a:buNone/>
            </a:pPr>
            <a:r>
              <a:rPr lang="lt-LT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Mano pamokose mokiniai dirba su informacinėmis komunikacinėmis technologijomis.                                                                                                   3,08</a:t>
            </a:r>
          </a:p>
          <a:p>
            <a:pPr marL="0" indent="0">
              <a:buNone/>
            </a:pPr>
            <a:r>
              <a:rPr lang="lt-LT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Aš naudoju įvairius mokinių sukurtus darbus tolesniame ugdymo procese.  3,12</a:t>
            </a:r>
          </a:p>
          <a:p>
            <a:pPr marL="0" indent="0">
              <a:buNone/>
            </a:pPr>
            <a:r>
              <a:rPr lang="lt-LT" sz="2400" dirty="0" smtClean="0"/>
              <a:t>                                                                                                    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3169684465"/>
      </p:ext>
    </p:extLst>
  </p:cSld>
  <p:clrMapOvr>
    <a:masterClrMapping/>
  </p:clrMapOvr>
</p:sld>
</file>

<file path=ppt/theme/theme1.xml><?xml version="1.0" encoding="utf-8"?>
<a:theme xmlns:a="http://schemas.openxmlformats.org/drawingml/2006/main" name="Šnabždesys">
  <a:themeElements>
    <a:clrScheme name="Šnabždesy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Šnabždesy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Šnabždesy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181</TotalTime>
  <Words>627</Words>
  <Application>Microsoft Office PowerPoint</Application>
  <PresentationFormat>Plačiaekranė</PresentationFormat>
  <Paragraphs>78</Paragraphs>
  <Slides>12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Šnabždesys</vt:lpstr>
      <vt:lpstr>SKUODO PRANCIŠKAUS ŽADEIKIO GIMNAZIJA</vt:lpstr>
      <vt:lpstr>Bendra informacija apie apklausą</vt:lpstr>
      <vt:lpstr>Mokytojai analizavę apklausą</vt:lpstr>
      <vt:lpstr>1 sritis. REZULTATAI </vt:lpstr>
      <vt:lpstr>1 sritis. REZULTATAI </vt:lpstr>
      <vt:lpstr>2 sritis. UGDYMAS IR MOKINIŲ PATIRTYS</vt:lpstr>
      <vt:lpstr>2 SRITIS. UGDYMAS IR MOKINIŲ PATIRTYS</vt:lpstr>
      <vt:lpstr>3 sritis. UGDYMO(SI) APLINKOS</vt:lpstr>
      <vt:lpstr>3 sritis. UGDYMO(SI) APLINKOS</vt:lpstr>
      <vt:lpstr>4 sritis. LYDERYSTĖ IR VADYBA</vt:lpstr>
      <vt:lpstr>4 sritis. LYDERYSTĖ IR VADYBA</vt:lpstr>
      <vt:lpstr>REKOMENDACIJOS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Mokytojų apklausa apie</dc:title>
  <dc:creator>Windows User</dc:creator>
  <cp:lastModifiedBy>Admin</cp:lastModifiedBy>
  <cp:revision>23</cp:revision>
  <cp:lastPrinted>2022-02-02T10:29:02Z</cp:lastPrinted>
  <dcterms:created xsi:type="dcterms:W3CDTF">2022-01-29T17:02:48Z</dcterms:created>
  <dcterms:modified xsi:type="dcterms:W3CDTF">2022-02-21T12:50:54Z</dcterms:modified>
</cp:coreProperties>
</file>