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57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3.9563421904730053E-3"/>
          <c:w val="1"/>
          <c:h val="0.75046881159280288"/>
        </c:manualLayout>
      </c:layout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8B4-40F2-813A-A227BC95C2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8B4-40F2-813A-A227BC95C2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4FF-4E1A-AF0D-D114D9AF425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8B4-40F2-813A-A227BC95C252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E1A3462C-402C-46CD-B69A-AF01D0DEB1A2}" type="VALUE">
                      <a:rPr lang="en-US" smtClean="0"/>
                      <a:pPr/>
                      <a:t>[REIKŠMĖ]</a:t>
                    </a:fld>
                    <a:r>
                      <a:rPr lang="en-US" smtClean="0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8B4-40F2-813A-A227BC95C25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BF8E685D-B502-4ADD-9ED0-5FF90A6C39A5}" type="VALUE">
                      <a:rPr lang="en-US" smtClean="0"/>
                      <a:pPr/>
                      <a:t>[REIKŠMĖ]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8B4-40F2-813A-A227BC95C25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 17,1%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4FF-4E1A-AF0D-D114D9AF425D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14B667D6-2A53-4030-9554-3F116CFEF258}" type="VALUE">
                      <a:rPr lang="en-US" smtClean="0"/>
                      <a:pPr/>
                      <a:t>[REIKŠMĖ]</a:t>
                    </a:fld>
                    <a:r>
                      <a:rPr lang="en-US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8B4-40F2-813A-A227BC95C2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Lapas1!$A$2:$A$5</c:f>
              <c:strCache>
                <c:ptCount val="4"/>
                <c:pt idx="0">
                  <c:v>I gimnazijos kl.</c:v>
                </c:pt>
                <c:pt idx="1">
                  <c:v>II gimnazijos kl.</c:v>
                </c:pt>
                <c:pt idx="2">
                  <c:v>III gimnazijos kl.</c:v>
                </c:pt>
                <c:pt idx="3">
                  <c:v>IV gimnazijos kl.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30</c:v>
                </c:pt>
                <c:pt idx="1">
                  <c:v>32.9</c:v>
                </c:pt>
                <c:pt idx="2">
                  <c:v>17.100000000000001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FF-4E1A-AF0D-D114D9AF42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61,2%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B7D-4190-A22C-B035FEED50E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3B7A09F-0A7C-447F-B508-36F1B2427897}" type="VALUE">
                      <a:rPr lang="en-US" smtClean="0"/>
                      <a:pPr/>
                      <a:t>[REIKŠMĖ]</a:t>
                    </a:fld>
                    <a:r>
                      <a:rPr lang="en-US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B7D-4190-A22C-B035FEED50EB}"/>
                </c:ext>
              </c:extLst>
            </c:dLbl>
            <c:dLbl>
              <c:idx val="2"/>
              <c:layout>
                <c:manualLayout>
                  <c:x val="2.4509803921568627E-3"/>
                  <c:y val="0"/>
                </c:manualLayout>
              </c:layout>
              <c:tx>
                <c:rich>
                  <a:bodyPr/>
                  <a:lstStyle/>
                  <a:p>
                    <a:fld id="{9D290BDA-25B1-4800-B626-BF71A85938C7}" type="VALUE">
                      <a:rPr lang="en-US" smtClean="0"/>
                      <a:pPr/>
                      <a:t>[REIKŠMĖ]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B7D-4190-A22C-B035FEED50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Man rūpi ir yra įdomus mokyklos gyvenimas</c:v>
                </c:pt>
                <c:pt idx="1">
                  <c:v>Kartais domiuosi tuo, kas vyksta mokykloje</c:v>
                </c:pt>
                <c:pt idx="2">
                  <c:v>Mane mažai domina mokyklos veikla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61.2</c:v>
                </c:pt>
                <c:pt idx="1">
                  <c:v>35.799999999999997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DF-426B-A1BC-19FAB3E23A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2306927"/>
        <c:axId val="92310255"/>
      </c:barChart>
      <c:catAx>
        <c:axId val="923069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92310255"/>
        <c:crosses val="autoZero"/>
        <c:auto val="1"/>
        <c:lblAlgn val="ctr"/>
        <c:lblOffset val="100"/>
        <c:noMultiLvlLbl val="0"/>
      </c:catAx>
      <c:valAx>
        <c:axId val="923102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92306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nė nuotrauka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lpel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aveikslėlis skilty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22900"/>
          </a:xfrm>
        </p:spPr>
        <p:txBody>
          <a:bodyPr/>
          <a:lstStyle/>
          <a:p>
            <a:r>
              <a:rPr lang="lt-LT" dirty="0" smtClean="0"/>
              <a:t>Skuodo </a:t>
            </a:r>
            <a:r>
              <a:rPr lang="lt-LT" dirty="0" err="1" smtClean="0"/>
              <a:t>pranciškaus</a:t>
            </a:r>
            <a:r>
              <a:rPr lang="lt-LT" dirty="0" smtClean="0"/>
              <a:t> </a:t>
            </a:r>
            <a:r>
              <a:rPr lang="lt-LT" dirty="0" err="1" smtClean="0"/>
              <a:t>žadeikio</a:t>
            </a:r>
            <a:r>
              <a:rPr lang="lt-LT" dirty="0" smtClean="0"/>
              <a:t> gimnazija</a:t>
            </a:r>
            <a:endParaRPr lang="lt-LT" dirty="0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108360" indent="0" algn="ctr">
              <a:lnSpc>
                <a:spcPct val="100000"/>
              </a:lnSpc>
              <a:buClr>
                <a:srgbClr val="000000"/>
              </a:buClr>
              <a:buSzPct val="45000"/>
              <a:buNone/>
            </a:pPr>
            <a:r>
              <a:rPr lang="lt-LT" sz="32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Mokyklos veiklos kokybės </a:t>
            </a:r>
            <a:r>
              <a:rPr lang="lt-LT" sz="32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įsivertinimas</a:t>
            </a:r>
            <a:endParaRPr lang="lt-LT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360" indent="0" algn="ctr">
              <a:lnSpc>
                <a:spcPct val="100000"/>
              </a:lnSpc>
              <a:buClr>
                <a:srgbClr val="000000"/>
              </a:buClr>
              <a:buSzPct val="45000"/>
              <a:buNone/>
            </a:pPr>
            <a:r>
              <a:rPr lang="lt-LT" sz="3200" b="1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Tėvų, globėjų apklausos </a:t>
            </a:r>
            <a:endParaRPr lang="lt-LT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360" indent="0" algn="ctr">
              <a:lnSpc>
                <a:spcPct val="100000"/>
              </a:lnSpc>
              <a:buClr>
                <a:srgbClr val="000000"/>
              </a:buClr>
              <a:buSzPct val="45000"/>
              <a:buNone/>
            </a:pPr>
            <a:r>
              <a:rPr lang="lt-LT" sz="32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Ataskaita 2021 m.</a:t>
            </a:r>
          </a:p>
          <a:p>
            <a:pPr marL="108360" indent="0" algn="ctr">
              <a:lnSpc>
                <a:spcPct val="100000"/>
              </a:lnSpc>
              <a:buClr>
                <a:srgbClr val="000000"/>
              </a:buClr>
              <a:buSzPct val="45000"/>
              <a:buNone/>
            </a:pPr>
            <a:endParaRPr lang="lt-LT" sz="3200" b="1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360" indent="0" algn="ctr">
              <a:lnSpc>
                <a:spcPct val="100000"/>
              </a:lnSpc>
              <a:buClr>
                <a:srgbClr val="000000"/>
              </a:buClr>
              <a:buSzPct val="45000"/>
              <a:buNone/>
            </a:pPr>
            <a:r>
              <a:rPr lang="lt-LT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2022-02-02</a:t>
            </a:r>
            <a:endParaRPr lang="lt-LT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1515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259444"/>
          </a:xfrm>
        </p:spPr>
        <p:txBody>
          <a:bodyPr/>
          <a:lstStyle/>
          <a:p>
            <a:r>
              <a:rPr lang="lt-LT" b="1" dirty="0" smtClean="0"/>
              <a:t>3 </a:t>
            </a:r>
            <a:r>
              <a:rPr lang="lt-LT" b="1" dirty="0"/>
              <a:t>sritis. </a:t>
            </a:r>
            <a:r>
              <a:rPr lang="lt-LT" b="1" dirty="0" smtClean="0"/>
              <a:t>Ugdymo (</a:t>
            </a:r>
            <a:r>
              <a:rPr lang="lt-LT" b="1" dirty="0" err="1" smtClean="0"/>
              <a:t>si</a:t>
            </a:r>
            <a:r>
              <a:rPr lang="lt-LT" b="1" dirty="0" smtClean="0"/>
              <a:t>) aplinkos </a:t>
            </a:r>
            <a:r>
              <a:rPr lang="lt-LT" b="1" dirty="0"/>
              <a:t>(</a:t>
            </a:r>
            <a:r>
              <a:rPr lang="lt-LT" b="1" dirty="0" smtClean="0"/>
              <a:t>2,72)</a:t>
            </a:r>
            <a:r>
              <a:rPr lang="lt-LT" b="1" dirty="0"/>
              <a:t/>
            </a:r>
            <a:br>
              <a:rPr lang="lt-LT" b="1" dirty="0"/>
            </a:br>
            <a:r>
              <a:rPr lang="lt-LT" dirty="0"/>
              <a:t>5 aukščiausios vertės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4149587"/>
              </p:ext>
            </p:extLst>
          </p:nvPr>
        </p:nvGraphicFramePr>
        <p:xfrm>
          <a:off x="915026" y="2003170"/>
          <a:ext cx="10363200" cy="4286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4297">
                  <a:extLst>
                    <a:ext uri="{9D8B030D-6E8A-4147-A177-3AD203B41FA5}">
                      <a16:colId xmlns:a16="http://schemas.microsoft.com/office/drawing/2014/main" val="1781225521"/>
                    </a:ext>
                  </a:extLst>
                </a:gridCol>
                <a:gridCol w="2408903">
                  <a:extLst>
                    <a:ext uri="{9D8B030D-6E8A-4147-A177-3AD203B41FA5}">
                      <a16:colId xmlns:a16="http://schemas.microsoft.com/office/drawing/2014/main" val="3921666867"/>
                    </a:ext>
                  </a:extLst>
                </a:gridCol>
              </a:tblGrid>
              <a:tr h="666697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Mokydamasis mano vaikas naudojasi įvairia įranga ir priemonėmis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3,18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908122"/>
                  </a:ext>
                </a:extLst>
              </a:tr>
              <a:tr h="666697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vaiko pamokose naudojamos įvairios priemonės yra</a:t>
                      </a:r>
                      <a:r>
                        <a:rPr lang="lt-LT" sz="2400" baseline="0" dirty="0" smtClean="0"/>
                        <a:t> naudingos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3,08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753761"/>
                  </a:ext>
                </a:extLst>
              </a:tr>
              <a:tr h="666697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vaikui patinka mokykloje, nes aplinka</a:t>
                      </a:r>
                      <a:r>
                        <a:rPr lang="lt-LT" sz="2400" baseline="0" dirty="0" smtClean="0"/>
                        <a:t> estetiška ir jauki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2,93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400620"/>
                  </a:ext>
                </a:extLst>
              </a:tr>
              <a:tr h="666697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Pamokose naudojamos technologinės priemonės padeda mano vaikui geriau mokytis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2,86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89207"/>
                  </a:ext>
                </a:extLst>
              </a:tr>
              <a:tr h="1150738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Pamokose mokiniams užduotys parenkamos taip, kad jie dirbtų su informacinėmis technologijomis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2,77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216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299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3 sritis. Ugdymo (</a:t>
            </a:r>
            <a:r>
              <a:rPr lang="lt-LT" b="1" dirty="0" err="1"/>
              <a:t>si</a:t>
            </a:r>
            <a:r>
              <a:rPr lang="lt-LT" b="1" dirty="0"/>
              <a:t>) aplinkos (2,72)</a:t>
            </a:r>
            <a:br>
              <a:rPr lang="lt-LT" b="1" dirty="0"/>
            </a:br>
            <a:r>
              <a:rPr lang="lt-LT" dirty="0"/>
              <a:t>5 </a:t>
            </a:r>
            <a:r>
              <a:rPr lang="lt-LT" dirty="0" smtClean="0"/>
              <a:t>žemiausios </a:t>
            </a:r>
            <a:r>
              <a:rPr lang="lt-LT" dirty="0"/>
              <a:t>vertės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29319540"/>
              </p:ext>
            </p:extLst>
          </p:nvPr>
        </p:nvGraphicFramePr>
        <p:xfrm>
          <a:off x="914400" y="2366961"/>
          <a:ext cx="10363200" cy="416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0839">
                  <a:extLst>
                    <a:ext uri="{9D8B030D-6E8A-4147-A177-3AD203B41FA5}">
                      <a16:colId xmlns:a16="http://schemas.microsoft.com/office/drawing/2014/main" val="1980989318"/>
                    </a:ext>
                  </a:extLst>
                </a:gridCol>
                <a:gridCol w="2792361">
                  <a:extLst>
                    <a:ext uri="{9D8B030D-6E8A-4147-A177-3AD203B41FA5}">
                      <a16:colId xmlns:a16="http://schemas.microsoft.com/office/drawing/2014/main" val="1403928331"/>
                    </a:ext>
                  </a:extLst>
                </a:gridCol>
              </a:tblGrid>
              <a:tr h="801457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Tėvai įtraukiami kuriant mokyklos erdves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2,06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94059"/>
                  </a:ext>
                </a:extLst>
              </a:tr>
              <a:tr h="868811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 mokosi ne klasėje, bet ir kitose aplinkose (pvz.,</a:t>
                      </a:r>
                      <a:r>
                        <a:rPr lang="lt-LT" sz="2400" baseline="0" dirty="0" smtClean="0"/>
                        <a:t> mokyklos bibliotekoje, lauke, gamtoje)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2,5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724955"/>
                  </a:ext>
                </a:extLst>
              </a:tr>
              <a:tr h="801457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Mokyklos (klasių) erdves puošia mokinių darbai.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2,52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072080"/>
                  </a:ext>
                </a:extLst>
              </a:tr>
              <a:tr h="801457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vaiko mokykloje yra daug erdvių ir vietų, kuriose gera mokytis ir ilsėtis.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2,56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53610"/>
                  </a:ext>
                </a:extLst>
              </a:tr>
              <a:tr h="868811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 su dalykų</a:t>
                      </a:r>
                      <a:r>
                        <a:rPr lang="lt-LT" sz="2400" baseline="0" dirty="0" smtClean="0"/>
                        <a:t> mokytojais vyksta mokytis į muziejus, gamtą, kitas įstaigas ir pan.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2,74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222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973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4 </a:t>
            </a:r>
            <a:r>
              <a:rPr lang="lt-LT" b="1" dirty="0"/>
              <a:t>sritis. </a:t>
            </a:r>
            <a:r>
              <a:rPr lang="lt-LT" b="1" dirty="0" smtClean="0"/>
              <a:t>Lyderystė ir vadyba </a:t>
            </a:r>
            <a:r>
              <a:rPr lang="lt-LT" b="1" dirty="0"/>
              <a:t>(</a:t>
            </a:r>
            <a:r>
              <a:rPr lang="lt-LT" b="1" dirty="0" smtClean="0"/>
              <a:t>2,32)</a:t>
            </a:r>
            <a:r>
              <a:rPr lang="lt-LT" b="1" dirty="0"/>
              <a:t/>
            </a:r>
            <a:br>
              <a:rPr lang="lt-LT" b="1" dirty="0"/>
            </a:br>
            <a:r>
              <a:rPr lang="lt-LT" dirty="0"/>
              <a:t>5 aukščiausios vertės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25853082"/>
              </p:ext>
            </p:extLst>
          </p:nvPr>
        </p:nvGraphicFramePr>
        <p:xfrm>
          <a:off x="914400" y="2366963"/>
          <a:ext cx="10363200" cy="4147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9432">
                  <a:extLst>
                    <a:ext uri="{9D8B030D-6E8A-4147-A177-3AD203B41FA5}">
                      <a16:colId xmlns:a16="http://schemas.microsoft.com/office/drawing/2014/main" val="3880939904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849887582"/>
                    </a:ext>
                  </a:extLst>
                </a:gridCol>
              </a:tblGrid>
              <a:tr h="656395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Aš pasitikiu mūsų mokyklos vadovais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/>
                        <a:t>3,08</a:t>
                      </a:r>
                      <a:endParaRPr lang="lt-L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523189"/>
                  </a:ext>
                </a:extLst>
              </a:tr>
              <a:tr h="11329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dirty="0" smtClean="0"/>
                        <a:t>Mokytojai bendradarbiauja su manimi dėl asmeninės vaiko mokymosi pažangos</a:t>
                      </a:r>
                    </a:p>
                    <a:p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1" dirty="0" smtClean="0"/>
                        <a:t>2,77</a:t>
                      </a:r>
                    </a:p>
                    <a:p>
                      <a:pPr algn="ctr"/>
                      <a:endParaRPr lang="lt-L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35839"/>
                  </a:ext>
                </a:extLst>
              </a:tr>
              <a:tr h="656395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Mūsų mokykloje šalia tradicijų visada atsiranda naujų veiklų, įdomesnių pamokų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/>
                        <a:t>2,59</a:t>
                      </a:r>
                      <a:endParaRPr lang="lt-L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626467"/>
                  </a:ext>
                </a:extLst>
              </a:tr>
              <a:tr h="656395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Mūsų mokyklai bendradarbiaujant su kitomis įstaigomis, mokiniai gauna daug naudos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/>
                        <a:t>2,5</a:t>
                      </a:r>
                      <a:endParaRPr lang="lt-L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496825"/>
                  </a:ext>
                </a:extLst>
              </a:tr>
              <a:tr h="656395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Mes jaučiame, kad mokyklos gyvenimas vis keičiasi į</a:t>
                      </a:r>
                      <a:r>
                        <a:rPr lang="lt-LT" sz="2400" baseline="0" dirty="0" smtClean="0"/>
                        <a:t> gerąją pusę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/>
                        <a:t>2,46</a:t>
                      </a:r>
                      <a:endParaRPr lang="lt-L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16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190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14400" y="303885"/>
            <a:ext cx="10364451" cy="1596177"/>
          </a:xfrm>
        </p:spPr>
        <p:txBody>
          <a:bodyPr/>
          <a:lstStyle/>
          <a:p>
            <a:r>
              <a:rPr lang="lt-LT" b="1" dirty="0" smtClean="0"/>
              <a:t>4 sritis. LYDERYSTĖ IR VADYBA </a:t>
            </a:r>
            <a:r>
              <a:rPr lang="lt-LT" b="1" dirty="0"/>
              <a:t>(</a:t>
            </a:r>
            <a:r>
              <a:rPr lang="lt-LT" b="1" dirty="0" smtClean="0"/>
              <a:t>2,32</a:t>
            </a:r>
            <a:r>
              <a:rPr lang="lt-LT" b="1" dirty="0"/>
              <a:t>)</a:t>
            </a:r>
            <a:br>
              <a:rPr lang="lt-LT" b="1" dirty="0"/>
            </a:br>
            <a:r>
              <a:rPr lang="lt-LT" dirty="0"/>
              <a:t>5 žemiausios vertės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454962"/>
              </p:ext>
            </p:extLst>
          </p:nvPr>
        </p:nvGraphicFramePr>
        <p:xfrm>
          <a:off x="914400" y="2035275"/>
          <a:ext cx="10363200" cy="4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2619">
                  <a:extLst>
                    <a:ext uri="{9D8B030D-6E8A-4147-A177-3AD203B41FA5}">
                      <a16:colId xmlns:a16="http://schemas.microsoft.com/office/drawing/2014/main" val="128249818"/>
                    </a:ext>
                  </a:extLst>
                </a:gridCol>
                <a:gridCol w="2310581">
                  <a:extLst>
                    <a:ext uri="{9D8B030D-6E8A-4147-A177-3AD203B41FA5}">
                      <a16:colId xmlns:a16="http://schemas.microsoft.com/office/drawing/2014/main" val="2336363325"/>
                    </a:ext>
                  </a:extLst>
                </a:gridCol>
              </a:tblGrid>
              <a:tr h="84961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Pastebiu, kad mokytojai mokosi vieni iš kitų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1,73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914074"/>
                  </a:ext>
                </a:extLst>
              </a:tr>
              <a:tr h="84961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Mūsų</a:t>
                      </a:r>
                      <a:r>
                        <a:rPr lang="lt-LT" sz="2400" baseline="0" dirty="0" smtClean="0"/>
                        <a:t> mokyklos mokytojai nuolat mokosi, tobulėja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1,95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25117"/>
                  </a:ext>
                </a:extLst>
              </a:tr>
              <a:tr h="89054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Mes mokykloje kalbame apie tai, kokia mūsų mokykla galėtų (turėtų) būti ateityje.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2,03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104217"/>
                  </a:ext>
                </a:extLst>
              </a:tr>
              <a:tr h="89054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Mokykla priima argumentuotus tėvų pasiūlymus, juos svarsto ir įgyvendina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2,03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236453"/>
                  </a:ext>
                </a:extLst>
              </a:tr>
              <a:tr h="89054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Mes mokykloje aptariame, kokie darbai mūsų laukia šiais metais (ateityje)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2,06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255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59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09689"/>
          </a:xfrm>
        </p:spPr>
        <p:txBody>
          <a:bodyPr/>
          <a:lstStyle/>
          <a:p>
            <a:r>
              <a:rPr lang="lt-LT" b="1" dirty="0" smtClean="0"/>
              <a:t>PASIŪLYMAI: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3"/>
          </p:nvPr>
        </p:nvSpPr>
        <p:spPr>
          <a:xfrm>
            <a:off x="913775" y="1428206"/>
            <a:ext cx="10363826" cy="5155475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AutoNum type="arabicParenR"/>
            </a:pPr>
            <a:r>
              <a:rPr lang="lt-LT" dirty="0" smtClean="0"/>
              <a:t>Rajoninėje spaudoje labiau viešinti mokyklos bendruomenės pasiekimus įvairiose srityse. Gimnazijos tinklapyje pateikti operatyvią informaciją apie mokytojų kvalifikacijos </a:t>
            </a:r>
            <a:r>
              <a:rPr lang="lt-LT" dirty="0" err="1" smtClean="0"/>
              <a:t>tobulinimąsi</a:t>
            </a:r>
            <a:r>
              <a:rPr lang="lt-LT" dirty="0" smtClean="0"/>
              <a:t>, dalyvavimą seminaruose, mokymuose, konferencijose.</a:t>
            </a:r>
          </a:p>
          <a:p>
            <a:pPr marL="457200" indent="-457200" algn="just">
              <a:buAutoNum type="arabicParenR"/>
            </a:pPr>
            <a:r>
              <a:rPr lang="lt-LT" dirty="0" smtClean="0"/>
              <a:t>Informuoti tėvus apie gabiųjų vaikų galimybes dalyvauti įvairių sričių neakivaizdinėse mokyklose, nacionalinėje moksleivio </a:t>
            </a:r>
            <a:r>
              <a:rPr lang="lt-LT" err="1" smtClean="0"/>
              <a:t>akademijoje</a:t>
            </a:r>
            <a:r>
              <a:rPr lang="lt-LT" smtClean="0"/>
              <a:t>, olimpiadose</a:t>
            </a:r>
            <a:r>
              <a:rPr lang="lt-LT"/>
              <a:t> </a:t>
            </a:r>
            <a:r>
              <a:rPr lang="lt-LT" smtClean="0"/>
              <a:t>ir konkursuose;</a:t>
            </a:r>
            <a:endParaRPr lang="lt-LT" dirty="0" smtClean="0"/>
          </a:p>
          <a:p>
            <a:pPr marL="457200" indent="-457200" algn="just">
              <a:buAutoNum type="arabicParenR"/>
            </a:pPr>
            <a:r>
              <a:rPr lang="lt-LT" dirty="0" smtClean="0"/>
              <a:t>Patirtinis mokymas (</a:t>
            </a:r>
            <a:r>
              <a:rPr lang="lt-LT" dirty="0" err="1" smtClean="0"/>
              <a:t>is</a:t>
            </a:r>
            <a:r>
              <a:rPr lang="lt-LT" dirty="0" smtClean="0"/>
              <a:t>) - Formaliame ir neformaliame ugdyme įgytas mokinių žinias susieti su supančia aplinka bei realiu pritaikomumu gyvenime, įtraukiant mokinius į praktinę, kūrybinę veiklą;</a:t>
            </a:r>
          </a:p>
          <a:p>
            <a:pPr marL="457200" indent="-457200" algn="just">
              <a:buAutoNum type="arabicParenR"/>
            </a:pPr>
            <a:r>
              <a:rPr lang="lt-LT" dirty="0" smtClean="0"/>
              <a:t>Karantinas pakoregavo tėvų lankymosi mokykloje galimybes, tai apsunkino tėvų susipažinimą su mokyklos aplinka ir jos erdvėmis;</a:t>
            </a:r>
          </a:p>
          <a:p>
            <a:pPr marL="457200" indent="-457200" algn="just">
              <a:buAutoNum type="arabicParenR"/>
            </a:pPr>
            <a:r>
              <a:rPr lang="lt-LT" dirty="0" smtClean="0"/>
              <a:t>Gimnazijos taryba - aukščiausias organas mokykloje, atstovaujanti mokytojus, mokinius ir tėvus svarbiems gimnazijos sprendimams priimti, siūloma su priimtais nutarimais, sprendimais supažindinti visą gimnazijos bendruomenę (žinute po posėdžio </a:t>
            </a:r>
            <a:r>
              <a:rPr lang="lt-LT" dirty="0" err="1" smtClean="0"/>
              <a:t>tamo</a:t>
            </a:r>
            <a:r>
              <a:rPr lang="lt-LT" dirty="0" smtClean="0"/>
              <a:t> dienyne). </a:t>
            </a:r>
          </a:p>
          <a:p>
            <a:pPr marL="457200" indent="-457200" algn="just">
              <a:buAutoNum type="arabicParenR"/>
            </a:pPr>
            <a:endParaRPr lang="lt-LT" dirty="0" smtClean="0"/>
          </a:p>
          <a:p>
            <a:pPr marL="457200" indent="-457200">
              <a:buAutoNum type="arabicParenR"/>
            </a:pPr>
            <a:endParaRPr lang="lt-LT" dirty="0" smtClean="0"/>
          </a:p>
          <a:p>
            <a:pPr marL="457200" indent="-457200">
              <a:buAutoNum type="arabicParenR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5938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Darbo grupė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2800" b="1" i="1" dirty="0" smtClean="0"/>
              <a:t>Grupės vadovė </a:t>
            </a:r>
            <a:r>
              <a:rPr lang="lt-LT" sz="2800" dirty="0" smtClean="0"/>
              <a:t>– </a:t>
            </a:r>
            <a:r>
              <a:rPr lang="lt-LT" sz="2800" dirty="0" err="1" smtClean="0"/>
              <a:t>ingrida</a:t>
            </a:r>
            <a:r>
              <a:rPr lang="lt-LT" sz="2800" dirty="0" smtClean="0"/>
              <a:t> </a:t>
            </a:r>
            <a:r>
              <a:rPr lang="lt-LT" sz="2800" dirty="0" err="1" smtClean="0"/>
              <a:t>momkienė</a:t>
            </a:r>
            <a:endParaRPr lang="lt-LT" sz="2800" dirty="0" smtClean="0"/>
          </a:p>
          <a:p>
            <a:pPr marL="0" indent="0">
              <a:buNone/>
            </a:pPr>
            <a:r>
              <a:rPr lang="lt-LT" sz="2800" b="1" i="1" dirty="0" smtClean="0"/>
              <a:t>Nariai:</a:t>
            </a:r>
          </a:p>
          <a:p>
            <a:pPr marL="0" indent="0">
              <a:buNone/>
            </a:pPr>
            <a:r>
              <a:rPr lang="lt-LT" sz="2800" dirty="0" smtClean="0"/>
              <a:t>Laima </a:t>
            </a:r>
            <a:r>
              <a:rPr lang="lt-LT" sz="2800" dirty="0" err="1" smtClean="0"/>
              <a:t>vaitulevičienė</a:t>
            </a:r>
            <a:endParaRPr lang="lt-LT" sz="2800" dirty="0" smtClean="0"/>
          </a:p>
          <a:p>
            <a:pPr marL="0" indent="0">
              <a:buNone/>
            </a:pPr>
            <a:r>
              <a:rPr lang="lt-LT" sz="2800" dirty="0" smtClean="0"/>
              <a:t>Irena </a:t>
            </a:r>
            <a:r>
              <a:rPr lang="lt-LT" sz="2800" dirty="0" err="1" smtClean="0"/>
              <a:t>kondrotienė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388113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Bendra ataskaita</a:t>
            </a:r>
            <a:endParaRPr lang="lt-LT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89427373"/>
              </p:ext>
            </p:extLst>
          </p:nvPr>
        </p:nvGraphicFramePr>
        <p:xfrm>
          <a:off x="914400" y="2366963"/>
          <a:ext cx="10363200" cy="3294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1191616293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483368644"/>
                    </a:ext>
                  </a:extLst>
                </a:gridCol>
              </a:tblGrid>
              <a:tr h="746699">
                <a:tc gridSpan="2">
                  <a:txBody>
                    <a:bodyPr/>
                    <a:lstStyle/>
                    <a:p>
                      <a:pPr algn="ctr"/>
                      <a:r>
                        <a:rPr lang="lt-LT" sz="2800" dirty="0" smtClean="0"/>
                        <a:t>Bendra informacija apie apklausą</a:t>
                      </a:r>
                      <a:endParaRPr lang="lt-LT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269356"/>
                  </a:ext>
                </a:extLst>
              </a:tr>
              <a:tr h="534402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Apklausos vykdymo laikas</a:t>
                      </a:r>
                      <a:endParaRPr lang="lt-L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2022-01-10</a:t>
                      </a:r>
                      <a:r>
                        <a:rPr lang="lt-LT" sz="2800" baseline="0" dirty="0" smtClean="0"/>
                        <a:t> – 2022-01-18</a:t>
                      </a:r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285474"/>
                  </a:ext>
                </a:extLst>
              </a:tr>
              <a:tr h="534402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Naudotas klausimynas</a:t>
                      </a:r>
                      <a:endParaRPr lang="lt-L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Tėvų, globėjų apklausa</a:t>
                      </a:r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46724"/>
                  </a:ext>
                </a:extLst>
              </a:tr>
              <a:tr h="534402">
                <a:tc>
                  <a:txBody>
                    <a:bodyPr/>
                    <a:lstStyle/>
                    <a:p>
                      <a:r>
                        <a:rPr lang="lt-LT" sz="2800" dirty="0" err="1" smtClean="0"/>
                        <a:t>Tamo</a:t>
                      </a:r>
                      <a:r>
                        <a:rPr lang="lt-LT" sz="2800" baseline="0" dirty="0" smtClean="0"/>
                        <a:t> dienyne</a:t>
                      </a:r>
                      <a:r>
                        <a:rPr lang="lt-LT" sz="2800" dirty="0" smtClean="0"/>
                        <a:t> pakviestų dalyvių</a:t>
                      </a:r>
                      <a:r>
                        <a:rPr lang="lt-LT" sz="2800" baseline="0" dirty="0" smtClean="0"/>
                        <a:t> skaičius</a:t>
                      </a:r>
                      <a:endParaRPr lang="lt-L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258</a:t>
                      </a:r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425927"/>
                  </a:ext>
                </a:extLst>
              </a:tr>
              <a:tr h="534402"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Atsakytų klausimynų skaičius</a:t>
                      </a:r>
                      <a:endParaRPr lang="lt-L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800" dirty="0" smtClean="0"/>
                        <a:t>67 (26 proc.)</a:t>
                      </a:r>
                      <a:endParaRPr lang="lt-L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800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3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74309"/>
          </a:xfrm>
        </p:spPr>
        <p:txBody>
          <a:bodyPr/>
          <a:lstStyle/>
          <a:p>
            <a:r>
              <a:rPr lang="lt-LT" dirty="0" smtClean="0"/>
              <a:t>Jūsų vaikas mokosi:</a:t>
            </a:r>
            <a:endParaRPr lang="lt-LT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95578454"/>
              </p:ext>
            </p:extLst>
          </p:nvPr>
        </p:nvGraphicFramePr>
        <p:xfrm>
          <a:off x="914400" y="1809135"/>
          <a:ext cx="10363200" cy="4513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395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6154"/>
          </a:xfrm>
        </p:spPr>
        <p:txBody>
          <a:bodyPr/>
          <a:lstStyle/>
          <a:p>
            <a:r>
              <a:rPr lang="lt-LT" dirty="0" smtClean="0"/>
              <a:t>Tėvų</a:t>
            </a:r>
            <a:r>
              <a:rPr lang="lt-LT" dirty="0" smtClean="0"/>
              <a:t> </a:t>
            </a:r>
            <a:r>
              <a:rPr lang="lt-LT" dirty="0" smtClean="0"/>
              <a:t>Dėmesys mokyklai:</a:t>
            </a:r>
            <a:endParaRPr lang="lt-LT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5952593"/>
              </p:ext>
            </p:extLst>
          </p:nvPr>
        </p:nvGraphicFramePr>
        <p:xfrm>
          <a:off x="914400" y="1681163"/>
          <a:ext cx="10363200" cy="411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350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1 sritis. REZULTATAI (3,1)</a:t>
            </a:r>
            <a:br>
              <a:rPr lang="lt-LT" b="1" dirty="0" smtClean="0"/>
            </a:br>
            <a:r>
              <a:rPr lang="lt-LT" dirty="0" smtClean="0"/>
              <a:t>5 aukščiausios vertės</a:t>
            </a:r>
            <a:endParaRPr lang="lt-LT" dirty="0"/>
          </a:p>
        </p:txBody>
      </p:sp>
      <p:graphicFrame>
        <p:nvGraphicFramePr>
          <p:cNvPr id="15" name="Turinio vietos rezervavimo ženklas 1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2359989"/>
              </p:ext>
            </p:extLst>
          </p:nvPr>
        </p:nvGraphicFramePr>
        <p:xfrm>
          <a:off x="915026" y="2140821"/>
          <a:ext cx="10363200" cy="36482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77349">
                  <a:extLst>
                    <a:ext uri="{9D8B030D-6E8A-4147-A177-3AD203B41FA5}">
                      <a16:colId xmlns:a16="http://schemas.microsoft.com/office/drawing/2014/main" val="672149222"/>
                    </a:ext>
                  </a:extLst>
                </a:gridCol>
                <a:gridCol w="2185851">
                  <a:extLst>
                    <a:ext uri="{9D8B030D-6E8A-4147-A177-3AD203B41FA5}">
                      <a16:colId xmlns:a16="http://schemas.microsoft.com/office/drawing/2014/main" val="1111922482"/>
                    </a:ext>
                  </a:extLst>
                </a:gridCol>
              </a:tblGrid>
              <a:tr h="66743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Aš žinau, kas mano vaikui sekasi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3,59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022103"/>
                  </a:ext>
                </a:extLst>
              </a:tr>
              <a:tr h="66743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 gerbia kiekvieną asmenį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3,42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83090"/>
                  </a:ext>
                </a:extLst>
              </a:tr>
              <a:tr h="66743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</a:t>
                      </a:r>
                      <a:r>
                        <a:rPr lang="lt-LT" sz="2400" baseline="0" dirty="0" smtClean="0"/>
                        <a:t> po truputį išmoksta naujų dalykų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3,4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977762"/>
                  </a:ext>
                </a:extLst>
              </a:tr>
              <a:tr h="66743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Mokykla mus informuoja apie vaikų mokymosi pasiekimus, pažangą ar sunkumus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3,26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05401"/>
                  </a:ext>
                </a:extLst>
              </a:tr>
              <a:tr h="667430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vaiko tolesnis mokymasis planuojamas atsižvelgiant į jo pasiekimus ir pažangą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3,15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299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561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1 sritis. REZULTATAI (3,1)</a:t>
            </a:r>
            <a:br>
              <a:rPr lang="lt-LT" b="1" dirty="0"/>
            </a:br>
            <a:r>
              <a:rPr lang="lt-LT" dirty="0"/>
              <a:t>5 </a:t>
            </a:r>
            <a:r>
              <a:rPr lang="lt-LT" dirty="0" smtClean="0"/>
              <a:t>ŽEMIAUSIOS </a:t>
            </a:r>
            <a:r>
              <a:rPr lang="lt-LT" dirty="0"/>
              <a:t>vertės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41398033"/>
              </p:ext>
            </p:extLst>
          </p:nvPr>
        </p:nvGraphicFramePr>
        <p:xfrm>
          <a:off x="914400" y="2366964"/>
          <a:ext cx="10363200" cy="3835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0594">
                  <a:extLst>
                    <a:ext uri="{9D8B030D-6E8A-4147-A177-3AD203B41FA5}">
                      <a16:colId xmlns:a16="http://schemas.microsoft.com/office/drawing/2014/main" val="3964461453"/>
                    </a:ext>
                  </a:extLst>
                </a:gridCol>
                <a:gridCol w="2342606">
                  <a:extLst>
                    <a:ext uri="{9D8B030D-6E8A-4147-A177-3AD203B41FA5}">
                      <a16:colId xmlns:a16="http://schemas.microsoft.com/office/drawing/2014/main" val="1695498052"/>
                    </a:ext>
                  </a:extLst>
                </a:gridCol>
              </a:tblGrid>
              <a:tr h="637506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vaiko mokyklos pasiekimai yra žinomi mieste (rajone</a:t>
                      </a:r>
                      <a:r>
                        <a:rPr lang="lt-LT" sz="2400" baseline="0" dirty="0" smtClean="0"/>
                        <a:t> ar šalyje)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2,18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597457"/>
                  </a:ext>
                </a:extLst>
              </a:tr>
              <a:tr h="1100353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Mokytojai ir mokyklos vadovai ieško būdų, kaip mokiniams padėti gerinti jų mokymosi rezultatus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2,83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298616"/>
                  </a:ext>
                </a:extLst>
              </a:tr>
              <a:tr h="637506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 daro pažangą visose ugdymo srityse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2,85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274181"/>
                  </a:ext>
                </a:extLst>
              </a:tr>
              <a:tr h="637506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 pasitiki savo jėgomis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3,06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620157"/>
                  </a:ext>
                </a:extLst>
              </a:tr>
              <a:tr h="637506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Aš žinau, kam mano vaikas</a:t>
                      </a:r>
                      <a:r>
                        <a:rPr lang="lt-LT" sz="2400" baseline="0" dirty="0" smtClean="0"/>
                        <a:t> išskirtinai gabus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3,11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953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783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13149" y="343214"/>
            <a:ext cx="10747909" cy="1596177"/>
          </a:xfrm>
        </p:spPr>
        <p:txBody>
          <a:bodyPr/>
          <a:lstStyle/>
          <a:p>
            <a:r>
              <a:rPr lang="lt-LT" b="1" dirty="0" smtClean="0"/>
              <a:t>2 </a:t>
            </a:r>
            <a:r>
              <a:rPr lang="lt-LT" b="1" dirty="0"/>
              <a:t>sritis. </a:t>
            </a:r>
            <a:r>
              <a:rPr lang="lt-LT" b="1" dirty="0" smtClean="0"/>
              <a:t>Ugdymas (</a:t>
            </a:r>
            <a:r>
              <a:rPr lang="lt-LT" b="1" dirty="0" err="1" smtClean="0"/>
              <a:t>is</a:t>
            </a:r>
            <a:r>
              <a:rPr lang="lt-LT" b="1" dirty="0" smtClean="0"/>
              <a:t>) ir mokinių patirtys (2,85)</a:t>
            </a:r>
            <a:r>
              <a:rPr lang="lt-LT" b="1" dirty="0"/>
              <a:t/>
            </a:r>
            <a:br>
              <a:rPr lang="lt-LT" b="1" dirty="0"/>
            </a:br>
            <a:r>
              <a:rPr lang="lt-LT" dirty="0"/>
              <a:t>5 aukščiausios vertės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253142"/>
              </p:ext>
            </p:extLst>
          </p:nvPr>
        </p:nvGraphicFramePr>
        <p:xfrm>
          <a:off x="914400" y="2153264"/>
          <a:ext cx="10363200" cy="428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5471">
                  <a:extLst>
                    <a:ext uri="{9D8B030D-6E8A-4147-A177-3AD203B41FA5}">
                      <a16:colId xmlns:a16="http://schemas.microsoft.com/office/drawing/2014/main" val="2057095465"/>
                    </a:ext>
                  </a:extLst>
                </a:gridCol>
                <a:gridCol w="2477729">
                  <a:extLst>
                    <a:ext uri="{9D8B030D-6E8A-4147-A177-3AD203B41FA5}">
                      <a16:colId xmlns:a16="http://schemas.microsoft.com/office/drawing/2014/main" val="3575898597"/>
                    </a:ext>
                  </a:extLst>
                </a:gridCol>
              </a:tblGrid>
              <a:tr h="1185271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Mokytojai</a:t>
                      </a:r>
                      <a:r>
                        <a:rPr lang="lt-LT" sz="2400" baseline="0" dirty="0" smtClean="0"/>
                        <a:t> vaikus vertina įvairiais būdais: pažymiais, kaupiamaisiais balais, pagyrimais, komentarais raštu ar žodžiu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3,34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652144"/>
                  </a:ext>
                </a:extLst>
              </a:tr>
              <a:tr h="542856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 laikosi mokyklos taisyklių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3,34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281433"/>
                  </a:ext>
                </a:extLst>
              </a:tr>
              <a:tr h="820573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 pamokose laikosi susitarimų dėl drausmės ir tvarkos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3,27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237616"/>
                  </a:ext>
                </a:extLst>
              </a:tr>
              <a:tr h="542856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 jaučia atsakomybę</a:t>
                      </a:r>
                      <a:r>
                        <a:rPr lang="lt-LT" sz="2400" baseline="0" dirty="0" smtClean="0"/>
                        <a:t> už savo mokymosi rezultatus.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3,19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382946"/>
                  </a:ext>
                </a:extLst>
              </a:tr>
              <a:tr h="1185271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Mes žinome, į ką mokykloje gali kreiptis mūsų vaikas, iškilus sunkumams</a:t>
                      </a:r>
                    </a:p>
                    <a:p>
                      <a:r>
                        <a:rPr lang="lt-LT" sz="2400" dirty="0" smtClean="0"/>
                        <a:t>Man aiškūs mano vaiko pažangos ir pasiekimų įvertinimai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3,18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04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296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15026" y="371011"/>
            <a:ext cx="10629296" cy="1730478"/>
          </a:xfrm>
        </p:spPr>
        <p:txBody>
          <a:bodyPr>
            <a:normAutofit/>
          </a:bodyPr>
          <a:lstStyle/>
          <a:p>
            <a:r>
              <a:rPr lang="lt-LT" b="1" dirty="0"/>
              <a:t>2 sritis. Ugdymas (</a:t>
            </a:r>
            <a:r>
              <a:rPr lang="lt-LT" b="1" dirty="0" err="1"/>
              <a:t>is</a:t>
            </a:r>
            <a:r>
              <a:rPr lang="lt-LT" b="1" dirty="0"/>
              <a:t>) ir mokinių patirtys (2,85)</a:t>
            </a:r>
            <a:br>
              <a:rPr lang="lt-LT" b="1" dirty="0"/>
            </a:br>
            <a:r>
              <a:rPr lang="lt-LT" dirty="0"/>
              <a:t>5 </a:t>
            </a:r>
            <a:r>
              <a:rPr lang="lt-LT" dirty="0" smtClean="0"/>
              <a:t>žemiausios </a:t>
            </a:r>
            <a:r>
              <a:rPr lang="lt-LT" dirty="0"/>
              <a:t>vertės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80597029"/>
              </p:ext>
            </p:extLst>
          </p:nvPr>
        </p:nvGraphicFramePr>
        <p:xfrm>
          <a:off x="915026" y="2101489"/>
          <a:ext cx="10363200" cy="4173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6813">
                  <a:extLst>
                    <a:ext uri="{9D8B030D-6E8A-4147-A177-3AD203B41FA5}">
                      <a16:colId xmlns:a16="http://schemas.microsoft.com/office/drawing/2014/main" val="1376532685"/>
                    </a:ext>
                  </a:extLst>
                </a:gridCol>
                <a:gridCol w="2556387">
                  <a:extLst>
                    <a:ext uri="{9D8B030D-6E8A-4147-A177-3AD203B41FA5}">
                      <a16:colId xmlns:a16="http://schemas.microsoft.com/office/drawing/2014/main" val="150980612"/>
                    </a:ext>
                  </a:extLst>
                </a:gridCol>
              </a:tblGrid>
              <a:tr h="614535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Mokytojai moko spręsti realias problemas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2,07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377821"/>
                  </a:ext>
                </a:extLst>
              </a:tr>
              <a:tr h="614535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Mano vaikas</a:t>
                      </a:r>
                      <a:r>
                        <a:rPr lang="lt-LT" sz="2400" baseline="0" dirty="0" smtClean="0"/>
                        <a:t> turėdamas idėjų dėl mokyklos gyvenimo gerinimo gali jas įgyvendinti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2,29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665887"/>
                  </a:ext>
                </a:extLst>
              </a:tr>
              <a:tr h="614535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Pamokose vaikas gali pasirinkti įvairaus sunkumo užduotis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2,34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32271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Mokytojai organizuoja pamokas taip, kad mano vaikas išmoktų geriausiai, kaip gali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2,50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360433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Ugdydami mokytojai atsižvelgia į mūsų</a:t>
                      </a:r>
                      <a:r>
                        <a:rPr lang="lt-LT" sz="2400" baseline="0" dirty="0" smtClean="0"/>
                        <a:t> vaikų patirtį, individualias mokymosi galimybes</a:t>
                      </a:r>
                      <a:endParaRPr lang="lt-L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400" dirty="0" smtClean="0"/>
                        <a:t>2,56</a:t>
                      </a:r>
                      <a:endParaRPr lang="lt-L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949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273717"/>
      </p:ext>
    </p:extLst>
  </p:cSld>
  <p:clrMapOvr>
    <a:masterClrMapping/>
  </p:clrMapOvr>
</p:sld>
</file>

<file path=ppt/theme/theme1.xml><?xml version="1.0" encoding="utf-8"?>
<a:theme xmlns:a="http://schemas.openxmlformats.org/drawingml/2006/main" name="Lašelis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Lašelis</Template>
  <TotalTime>278</TotalTime>
  <Words>778</Words>
  <Application>Microsoft Office PowerPoint</Application>
  <PresentationFormat>Plačiaekranė</PresentationFormat>
  <Paragraphs>126</Paragraphs>
  <Slides>14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7" baseType="lpstr">
      <vt:lpstr>Arial</vt:lpstr>
      <vt:lpstr>Tw Cen MT</vt:lpstr>
      <vt:lpstr>Lašelis</vt:lpstr>
      <vt:lpstr>Skuodo pranciškaus žadeikio gimnazija</vt:lpstr>
      <vt:lpstr>Darbo grupė</vt:lpstr>
      <vt:lpstr>Bendra ataskaita</vt:lpstr>
      <vt:lpstr>Jūsų vaikas mokosi:</vt:lpstr>
      <vt:lpstr>Tėvų Dėmesys mokyklai:</vt:lpstr>
      <vt:lpstr>1 sritis. REZULTATAI (3,1) 5 aukščiausios vertės</vt:lpstr>
      <vt:lpstr>1 sritis. REZULTATAI (3,1) 5 ŽEMIAUSIOS vertės</vt:lpstr>
      <vt:lpstr>2 sritis. Ugdymas (is) ir mokinių patirtys (2,85) 5 aukščiausios vertės</vt:lpstr>
      <vt:lpstr>2 sritis. Ugdymas (is) ir mokinių patirtys (2,85) 5 žemiausios vertės</vt:lpstr>
      <vt:lpstr>3 sritis. Ugdymo (si) aplinkos (2,72) 5 aukščiausios vertės</vt:lpstr>
      <vt:lpstr>3 sritis. Ugdymo (si) aplinkos (2,72) 5 žemiausios vertės</vt:lpstr>
      <vt:lpstr>4 sritis. Lyderystė ir vadyba (2,32) 5 aukščiausios vertės</vt:lpstr>
      <vt:lpstr>4 sritis. LYDERYSTĖ IR VADYBA (2,32) 5 žemiausios vertės</vt:lpstr>
      <vt:lpstr>PASIŪLYMAI: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Darbui</dc:creator>
  <cp:lastModifiedBy>Darbui</cp:lastModifiedBy>
  <cp:revision>22</cp:revision>
  <dcterms:created xsi:type="dcterms:W3CDTF">2022-01-20T10:28:27Z</dcterms:created>
  <dcterms:modified xsi:type="dcterms:W3CDTF">2022-02-02T10:53:14Z</dcterms:modified>
</cp:coreProperties>
</file>